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65" r:id="rId4"/>
    <p:sldId id="259" r:id="rId5"/>
    <p:sldId id="373" r:id="rId6"/>
    <p:sldId id="264" r:id="rId7"/>
    <p:sldId id="399" r:id="rId8"/>
    <p:sldId id="260" r:id="rId9"/>
    <p:sldId id="261" r:id="rId10"/>
    <p:sldId id="262" r:id="rId11"/>
    <p:sldId id="265" r:id="rId12"/>
    <p:sldId id="402" r:id="rId13"/>
    <p:sldId id="380" r:id="rId14"/>
    <p:sldId id="268" r:id="rId15"/>
    <p:sldId id="361" r:id="rId16"/>
    <p:sldId id="267" r:id="rId17"/>
    <p:sldId id="269" r:id="rId18"/>
    <p:sldId id="400" r:id="rId19"/>
    <p:sldId id="401" r:id="rId20"/>
    <p:sldId id="353" r:id="rId21"/>
    <p:sldId id="369" r:id="rId22"/>
    <p:sldId id="270" r:id="rId23"/>
    <p:sldId id="281" r:id="rId24"/>
    <p:sldId id="283" r:id="rId25"/>
    <p:sldId id="285" r:id="rId26"/>
    <p:sldId id="363" r:id="rId27"/>
    <p:sldId id="389" r:id="rId28"/>
    <p:sldId id="381" r:id="rId29"/>
    <p:sldId id="394" r:id="rId30"/>
    <p:sldId id="364" r:id="rId31"/>
    <p:sldId id="366" r:id="rId32"/>
    <p:sldId id="258" r:id="rId33"/>
    <p:sldId id="368" r:id="rId34"/>
    <p:sldId id="280" r:id="rId35"/>
    <p:sldId id="370" r:id="rId36"/>
    <p:sldId id="397" r:id="rId37"/>
    <p:sldId id="382" r:id="rId38"/>
    <p:sldId id="354" r:id="rId39"/>
    <p:sldId id="371" r:id="rId40"/>
    <p:sldId id="372" r:id="rId41"/>
    <p:sldId id="355" r:id="rId42"/>
    <p:sldId id="391" r:id="rId43"/>
    <p:sldId id="386" r:id="rId44"/>
    <p:sldId id="396" r:id="rId45"/>
    <p:sldId id="266" r:id="rId46"/>
    <p:sldId id="357" r:id="rId47"/>
    <p:sldId id="358" r:id="rId48"/>
    <p:sldId id="392" r:id="rId49"/>
    <p:sldId id="387" r:id="rId50"/>
    <p:sldId id="388" r:id="rId51"/>
    <p:sldId id="360" r:id="rId52"/>
    <p:sldId id="359" r:id="rId53"/>
    <p:sldId id="277" r:id="rId54"/>
    <p:sldId id="379" r:id="rId55"/>
    <p:sldId id="362" r:id="rId56"/>
    <p:sldId id="367" r:id="rId57"/>
    <p:sldId id="374" r:id="rId58"/>
    <p:sldId id="383" r:id="rId59"/>
    <p:sldId id="384" r:id="rId60"/>
    <p:sldId id="385" r:id="rId61"/>
    <p:sldId id="356" r:id="rId62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65"/>
            <p14:sldId id="259"/>
            <p14:sldId id="373"/>
            <p14:sldId id="264"/>
            <p14:sldId id="399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402"/>
            <p14:sldId id="380"/>
            <p14:sldId id="268"/>
            <p14:sldId id="361"/>
            <p14:sldId id="267"/>
          </p14:sldIdLst>
        </p14:section>
        <p14:section name="Untitled Section" id="{687BA674-6B14-4B0A-A9D4-0BC6E5C0C261}">
          <p14:sldIdLst>
            <p14:sldId id="269"/>
            <p14:sldId id="400"/>
            <p14:sldId id="401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66"/>
            <p14:sldId id="258"/>
            <p14:sldId id="368"/>
            <p14:sldId id="280"/>
            <p14:sldId id="370"/>
            <p14:sldId id="397"/>
            <p14:sldId id="382"/>
            <p14:sldId id="354"/>
            <p14:sldId id="371"/>
            <p14:sldId id="372"/>
            <p14:sldId id="355"/>
            <p14:sldId id="391"/>
            <p14:sldId id="386"/>
            <p14:sldId id="396"/>
            <p14:sldId id="266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0" autoAdjust="0"/>
  </p:normalViewPr>
  <p:slideViewPr>
    <p:cSldViewPr snapToGrid="0">
      <p:cViewPr varScale="1">
        <p:scale>
          <a:sx n="67" d="100"/>
          <a:sy n="67" d="100"/>
        </p:scale>
        <p:origin x="56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sz="1800" b="1" i="1" dirty="0">
                <a:effectLst/>
                <a:latin typeface="Calibri" panose="020F0502020204030204" pitchFamily="34" charset="0"/>
              </a:rPr>
              <a:t>Generalizing Bregman divergences: Old and new directions</a:t>
            </a:r>
          </a:p>
          <a:p>
            <a:endParaRPr kumimoji="1" lang="en-GB" altLang="ja-JP" sz="1800" b="1" i="1" dirty="0">
              <a:effectLst/>
              <a:latin typeface="Calibri" panose="020F0502020204030204" pitchFamily="34" charset="0"/>
            </a:endParaRPr>
          </a:p>
          <a:p>
            <a:r>
              <a:rPr lang="en-US" altLang="ja-JP" b="0" i="0" cap="all" dirty="0">
                <a:solidFill>
                  <a:srgbClr val="0165B2"/>
                </a:solidFill>
                <a:effectLst/>
                <a:latin typeface="Montserrat" panose="020F0502020204030204" pitchFamily="2" charset="0"/>
              </a:rPr>
              <a:t>MS-24 - NONSTANDARD DUALITIES, ASSOCIATED DYNAMICS AND ALGORITHMS</a:t>
            </a:r>
          </a:p>
          <a:p>
            <a:endParaRPr lang="en-US" altLang="ja-JP" b="0" i="0" cap="all" dirty="0">
              <a:solidFill>
                <a:srgbClr val="0165B2"/>
              </a:solidFill>
              <a:effectLst/>
              <a:latin typeface="Montserrat" panose="020F0502020204030204" pitchFamily="2" charset="0"/>
            </a:endParaRPr>
          </a:p>
          <a:p>
            <a:r>
              <a:rPr lang="en-US" altLang="ja-JP" dirty="0"/>
              <a:t>Nonstandard Dualities, Associated Dynamics, and Algorithms. Slot 1/2. (MS-24)</a:t>
            </a:r>
            <a:br>
              <a:rPr lang="en-US" altLang="ja-JP" dirty="0"/>
            </a:br>
            <a:r>
              <a:rPr lang="en-US" altLang="ja-JP" dirty="0"/>
              <a:t>Start date / hour: 2024.07.18 17:30</a:t>
            </a:r>
            <a:br>
              <a:rPr lang="en-US" altLang="ja-JP" dirty="0"/>
            </a:br>
            <a:r>
              <a:rPr lang="en-US" altLang="ja-JP" dirty="0"/>
              <a:t>End date / hour: 2024.07.18 19:30</a:t>
            </a:r>
            <a:br>
              <a:rPr lang="en-US" altLang="ja-JP" dirty="0"/>
            </a:br>
            <a:r>
              <a:rPr lang="en-US" altLang="ja-JP" dirty="0"/>
              <a:t>Your role: Speaker Mini Symposium</a:t>
            </a:r>
            <a:br>
              <a:rPr lang="en-US" altLang="ja-JP" dirty="0"/>
            </a:br>
            <a:r>
              <a:rPr lang="en-US" altLang="ja-JP" dirty="0"/>
              <a:t>Lecture time: 7:00 PM</a:t>
            </a:r>
            <a:br>
              <a:rPr lang="en-US" altLang="ja-JP" dirty="0"/>
            </a:br>
            <a:r>
              <a:rPr lang="en-US" altLang="ja-JP" dirty="0"/>
              <a:t>Presentation duration: 25 minutes</a:t>
            </a:r>
            <a:br>
              <a:rPr lang="en-US" altLang="ja-JP" dirty="0"/>
            </a:br>
            <a:r>
              <a:rPr lang="en-US" altLang="ja-JP" dirty="0"/>
              <a:t>Discussion duration: 5 minutes</a:t>
            </a:r>
            <a:r>
              <a:rPr lang="en-US" altLang="ja-JP" b="0" i="0" cap="all" dirty="0">
                <a:solidFill>
                  <a:srgbClr val="0165B2"/>
                </a:solidFill>
                <a:effectLst/>
                <a:latin typeface="Montserrat" panose="020F0502020204030204" pitchFamily="2" charset="0"/>
              </a:rPr>
              <a:t>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90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91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64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746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2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533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39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198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735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216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04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6000" b="1" i="1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Generalizing Bregman divergences: Old and new directions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3734620" y="5234908"/>
            <a:ext cx="4711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/>
              <a:t>European Congress on Mathematics</a:t>
            </a:r>
          </a:p>
          <a:p>
            <a:pPr algn="ctr"/>
            <a:r>
              <a:rPr kumimoji="1" lang="en-US" altLang="ja-JP" sz="2000" b="1" dirty="0"/>
              <a:t>18-19 July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ECM2024 Sevilla (@ECM2024Sevilla) / X">
            <a:extLst>
              <a:ext uri="{FF2B5EF4-FFF2-40B4-BE49-F238E27FC236}">
                <a16:creationId xmlns:a16="http://schemas.microsoft.com/office/drawing/2014/main" id="{187B8719-87A9-C9CC-E1FE-A3F4D7BE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839" y="4313447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Solo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00D1-2E53-94B0-B7FA-6E4FA3CA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B0B1-41B6-2802-A23B-75898C72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59028-02F7-D855-88BB-A995059E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15E6B56-F6D0-B2CD-2405-A057BB16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7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166741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normals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Natural parameters: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Cumulant function,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757648" y="5611028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183677" y="376291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3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example: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5" y="1451022"/>
            <a:ext cx="11848618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positive measures: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partition function 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F is convex and Z is log-convex, and log-convex functions are convex functions. </a:t>
            </a:r>
          </a:p>
          <a:p>
            <a:endParaRPr lang="en-US" altLang="ja-JP" dirty="0"/>
          </a:p>
          <a:p>
            <a:r>
              <a:rPr lang="en-US" altLang="ja-JP" dirty="0"/>
              <a:t>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</a:rPr>
              <a:t> Z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59" y="1223487"/>
            <a:ext cx="11972081" cy="5436836"/>
          </a:xfrm>
          <a:solidFill>
            <a:schemeClr val="accent1">
              <a:alpha val="1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Remember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en-US" altLang="ja-JP" dirty="0">
                <a:solidFill>
                  <a:schemeClr val="accent4"/>
                </a:solidFill>
              </a:rPr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)-Z(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)- &lt;</a:t>
            </a:r>
            <a:r>
              <a:rPr lang="el-GR" altLang="ja-JP" dirty="0"/>
              <a:t> θ</a:t>
            </a:r>
            <a:r>
              <a:rPr lang="en-US" altLang="ja-JP" baseline="-25000" dirty="0"/>
              <a:t>2 -</a:t>
            </a:r>
            <a:r>
              <a:rPr lang="el-GR" altLang="ja-JP" dirty="0"/>
              <a:t> θ</a:t>
            </a:r>
            <a:r>
              <a:rPr lang="en-US" altLang="ja-JP" baseline="-25000" dirty="0"/>
              <a:t>1,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)&gt; = B</a:t>
            </a:r>
            <a:r>
              <a:rPr kumimoji="1" lang="en-US" altLang="ja-JP" baseline="-25000" dirty="0"/>
              <a:t>Z</a:t>
            </a:r>
            <a:r>
              <a:rPr kumimoji="1"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2</a:t>
            </a:r>
            <a:r>
              <a:rPr lang="en-US" altLang="ja-JP" i="0" dirty="0">
                <a:effectLst/>
              </a:rPr>
              <a:t>: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i="0" dirty="0">
                <a:effectLst/>
              </a:rPr>
              <a:t>, learn </a:t>
            </a:r>
            <a:r>
              <a:rPr lang="el-GR" altLang="ja-JP" sz="2400" i="0" dirty="0">
                <a:effectLst/>
              </a:rPr>
              <a:t>β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" y="1988118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3" y="1941778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7143547" y="349276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37249" y="3473128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245214" y="245621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72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r>
              <a:rPr lang="en-US" altLang="ja-JP" sz="2400" dirty="0"/>
              <a:t>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(M,N)-Bregman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latin typeface="Source Sans Pro" panose="020B0503030403020204" pitchFamily="34" charset="0"/>
              </a:rPr>
              <a:t>x function which also remains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9131" y="2001537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980605" y="2656232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10798378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10888758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16073" y="6539588"/>
            <a:ext cx="115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5F687A-218D-3E9C-9E8C-E3C482C5CF90}"/>
              </a:ext>
            </a:extLst>
          </p:cNvPr>
          <p:cNvCxnSpPr>
            <a:cxnSpLocks/>
          </p:cNvCxnSpPr>
          <p:nvPr/>
        </p:nvCxnSpPr>
        <p:spPr>
          <a:xfrm>
            <a:off x="3903163" y="3395057"/>
            <a:ext cx="2386125" cy="2353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479ED-2A01-CE92-B2DB-97EBDC0A2ACA}"/>
              </a:ext>
            </a:extLst>
          </p:cNvPr>
          <p:cNvSpPr txBox="1"/>
          <p:nvPr/>
        </p:nvSpPr>
        <p:spPr>
          <a:xfrm>
            <a:off x="6316272" y="548086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Quasi-convex Bregman</a:t>
            </a:r>
            <a:endParaRPr kumimoji="1" lang="ja-JP" altLang="en-US" sz="2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479F43-3CD2-6702-F75C-D05C28D90DD4}"/>
              </a:ext>
            </a:extLst>
          </p:cNvPr>
          <p:cNvCxnSpPr>
            <a:cxnSpLocks/>
          </p:cNvCxnSpPr>
          <p:nvPr/>
        </p:nvCxnSpPr>
        <p:spPr>
          <a:xfrm>
            <a:off x="4032005" y="3222230"/>
            <a:ext cx="2367467" cy="144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774DC3-FC58-193E-4A1D-0F7D8C7A29F0}"/>
              </a:ext>
            </a:extLst>
          </p:cNvPr>
          <p:cNvSpPr txBox="1"/>
          <p:nvPr/>
        </p:nvSpPr>
        <p:spPr>
          <a:xfrm>
            <a:off x="6587058" y="4352492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Stochastic Bregman divergence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631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divergences except for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9010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Fisher-Rao is not Hadamard manifold. </a:t>
            </a:r>
          </a:p>
          <a:p>
            <a:pPr marL="0" indent="0">
              <a:buNone/>
            </a:pPr>
            <a:r>
              <a:rPr lang="en-US" altLang="ja-JP" sz="2400" dirty="0"/>
              <a:t>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47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dirty="0"/>
              <a:t>2d+1,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63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58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5464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5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2118733" y="6053509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r>
              <a:rPr kumimoji="1" lang="en-US" altLang="ja-JP" sz="2400" dirty="0"/>
              <a:t>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392407" y="4986181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324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6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822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 (ML)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343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919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228228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5109693" y="1043527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)-F(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)-&lt;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622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3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216412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Tractability: 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</a:t>
            </a:r>
            <a:r>
              <a:rPr kumimoji="1" lang="en-US" altLang="ja-JP" b="1" dirty="0">
                <a:solidFill>
                  <a:srgbClr val="FF0000"/>
                </a:solidFill>
              </a:rPr>
              <a:t>integral Bregman generators </a:t>
            </a:r>
            <a:r>
              <a:rPr kumimoji="1" lang="en-US" altLang="ja-JP" dirty="0"/>
              <a:t>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of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162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nice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M</a:t>
            </a:r>
            <a:r>
              <a:rPr lang="en-US" altLang="ja-JP" sz="2800" b="1" dirty="0">
                <a:solidFill>
                  <a:srgbClr val="FF0000"/>
                </a:solidFill>
              </a:rPr>
              <a:t>ixed parameterizations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16503</TotalTime>
  <Words>6525</Words>
  <Application>Microsoft Office PowerPoint</Application>
  <PresentationFormat>Widescreen</PresentationFormat>
  <Paragraphs>744</Paragraphs>
  <Slides>61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-apple-system</vt:lpstr>
      <vt:lpstr>Google Sans</vt:lpstr>
      <vt:lpstr>Inter</vt:lpstr>
      <vt:lpstr>游ゴシック</vt:lpstr>
      <vt:lpstr>游ゴシック Light</vt:lpstr>
      <vt:lpstr>Arial</vt:lpstr>
      <vt:lpstr>Arial</vt:lpstr>
      <vt:lpstr>Calibri</vt:lpstr>
      <vt:lpstr>Georgia</vt:lpstr>
      <vt:lpstr>Montserrat</vt:lpstr>
      <vt:lpstr>Source Sans Pro</vt:lpstr>
      <vt:lpstr>Verdana</vt:lpstr>
      <vt:lpstr>Office Theme</vt:lpstr>
      <vt:lpstr>PowerPoint Presentation</vt:lpstr>
      <vt:lpstr>Bregman divergence  (1960’s)</vt:lpstr>
      <vt:lpstr>Multivariate Bregman divergence as families of univariate Bregman divergences</vt:lpstr>
      <vt:lpstr>Bregman divergences in machine learning (ML)</vt:lpstr>
      <vt:lpstr>Tractability: Monte Carlo Bregman divergences</vt:lpstr>
      <vt:lpstr>Convex duality via Legendre-Fenchel transform</vt:lpstr>
      <vt:lpstr> Fenchel-Young divergence: Mixed parameterization</vt:lpstr>
      <vt:lpstr>Duo Bregman divergences:  Generalize BDs with a pair of generators</vt:lpstr>
      <vt:lpstr>KLD between nested exponential families amount to duo Bregman divergences</vt:lpstr>
      <vt:lpstr>Application of duo Bregman divergences: Clustering distributions with different supports</vt:lpstr>
      <vt:lpstr>Solo and duo Fenchel-Young divergences</vt:lpstr>
      <vt:lpstr>PowerPoint Presentation</vt:lpstr>
      <vt:lpstr>PowerPoint Presentation</vt:lpstr>
      <vt:lpstr>PowerPoint Presentation</vt:lpstr>
      <vt:lpstr>Example: Bregman manifold of multivariate normals</vt:lpstr>
      <vt:lpstr>Bregman manifolds and contrast functions </vt:lpstr>
      <vt:lpstr>Bregman manifolds and Bregman divergences</vt:lpstr>
      <vt:lpstr>Kullback-Leibler divergence between   non-normalized exponential family densities</vt:lpstr>
      <vt:lpstr>Proof: KLD non-normalized EFs = BD wrt Z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Symmetrized Bregman divergences are not Bregman divergences except for quadratic distances   </vt:lpstr>
      <vt:lpstr>How can we measure other convexity gaps in graphs?</vt:lpstr>
      <vt:lpstr>Fisher-Rao geodesics for d-variate normals</vt:lpstr>
      <vt:lpstr>Inductive matrix arithmetic-harmonic mean (AHM) </vt:lpstr>
      <vt:lpstr>Geometric interpretation of the AHM matrix mean</vt:lpstr>
      <vt:lpstr>Total Bregman divergences</vt:lpstr>
      <vt:lpstr>Bregman-type divergences measuring convexity gaps</vt:lpstr>
      <vt:lpstr>Information geometry in action!  (1/2)</vt:lpstr>
      <vt:lpstr>Dual geodesics and Fisher-Rao geodesics on the categorical manifold</vt:lpstr>
      <vt:lpstr>PowerPoint Presentation</vt:lpstr>
      <vt:lpstr>Jensen-Shannon centroid for mixtures</vt:lpstr>
      <vt:lpstr>Jensen-Bregman divergence</vt:lpstr>
      <vt:lpstr>PowerPoint Presentation</vt:lpstr>
      <vt:lpstr>Bregman divergence: Taylor remainder</vt:lpstr>
      <vt:lpstr>Visual interpretation of Fenchel-Young divergences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91</cp:revision>
  <cp:lastPrinted>2024-06-05T05:54:08Z</cp:lastPrinted>
  <dcterms:created xsi:type="dcterms:W3CDTF">2024-06-03T06:16:47Z</dcterms:created>
  <dcterms:modified xsi:type="dcterms:W3CDTF">2024-06-26T01:18:38Z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